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4" r:id="rId3"/>
    <p:sldId id="269" r:id="rId4"/>
    <p:sldId id="295" r:id="rId5"/>
    <p:sldId id="270" r:id="rId6"/>
    <p:sldId id="272" r:id="rId7"/>
    <p:sldId id="288" r:id="rId8"/>
    <p:sldId id="289" r:id="rId9"/>
    <p:sldId id="275" r:id="rId10"/>
    <p:sldId id="281" r:id="rId11"/>
    <p:sldId id="282" r:id="rId12"/>
    <p:sldId id="280" r:id="rId13"/>
    <p:sldId id="277" r:id="rId14"/>
    <p:sldId id="279" r:id="rId15"/>
    <p:sldId id="276" r:id="rId16"/>
    <p:sldId id="278" r:id="rId17"/>
    <p:sldId id="287" r:id="rId18"/>
    <p:sldId id="283" r:id="rId19"/>
    <p:sldId id="284" r:id="rId20"/>
    <p:sldId id="285" r:id="rId21"/>
    <p:sldId id="273" r:id="rId22"/>
    <p:sldId id="286" r:id="rId23"/>
    <p:sldId id="274" r:id="rId24"/>
    <p:sldId id="291" r:id="rId25"/>
    <p:sldId id="290" r:id="rId26"/>
    <p:sldId id="293" r:id="rId27"/>
    <p:sldId id="292" r:id="rId28"/>
    <p:sldId id="271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B051B-1F7C-4902-A4E8-79D4BF2996D6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FE2B-30FA-4BC1-B6BE-D1099204E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79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68AF-B515-9E30-DD53-8AB7D1ADD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33DC4-4673-2B0E-27EF-F93FAC025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34A1-BF4C-4443-7F98-B6D1EC47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0AB86-102B-411E-94FB-AF84F121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BD277-A480-32B4-B3AB-69106E8D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7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4F68-064C-3803-612D-74021A48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2401C-E3FF-AC4A-DEDE-4F9E87C3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575E-D72D-EA30-F53A-9345FF80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ED89-E8CC-763F-6790-DDB38EF2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443C4-A00F-3AEA-B285-877BCD9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6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6B3F0-4E57-CCFF-C072-D79C6528B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6E97A-9BA6-4463-6E48-BDDD6A84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4212A-D82E-F739-F093-53ADC1D3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724CA-C44B-2322-E5D7-7AE14A11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B7EB-2A1D-F160-37C3-0382FDA9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423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1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1366-0D4F-820C-578C-B6CBD5B9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9ADD-9193-E006-DC2B-014EDB16D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6EEA-9EF2-BA4C-FF3B-0C4DE043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61670-5A37-7C82-9426-204E36C9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337F-5B54-CACA-11C3-F4044718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4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1B36-2C9D-C78C-DF4C-9D19DF3B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F98CD-3731-0536-5035-F55E169DA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F0ED-0EA9-97F0-29B6-00FC78F7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5EDF5-C1A6-3C7C-4DB8-61A2D1C0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55D29-0043-5F7E-F91E-7E496C7D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9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AE9C-3729-B97E-0364-A3F11CB1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58E5-9FBE-C422-B26B-58C03A2F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80125-6781-7848-1DEA-CF475660C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89DCE-3A3A-12D2-C6F6-7579EDE0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D5444-DE0D-1D65-7525-5E02F79A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C8EF4-3673-B3C4-7066-E64E2B91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99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0416-689A-5AEA-E1DC-52E0AF0D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496A-23C5-6313-CDA8-9C0C991F3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6097D-4BF2-5932-E70C-344F578E0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4160B-B74C-4570-1157-055E2AB47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CD623-A8DA-873E-D96E-85A5A0E3A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5C048-5522-9E92-FFB0-987C275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573D0-6AAD-6A6D-47D3-50C9CF15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CFBAD-A96C-9FA5-1CFC-52F7CCC6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37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A5AA-48FE-C5B4-7B41-110A8B90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DE243-5CB5-A476-7ECF-349C7E31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64C2A-802F-BB9A-1888-5CAE4A9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1E9F-81CE-F7BB-11F8-57E44A7A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50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CBE12-6EC8-0094-8825-1F0D18AC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6DC14-7BE6-A240-7E90-102857A1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A715-D763-5022-4680-197B606F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8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9BF6-B0C1-8E44-F9B0-E88775B6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8805-48C9-E971-3ABD-A019232C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42846-EF7B-8C0F-0E90-A828C4971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494CA-90FF-1414-3E31-499A0567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54497-F032-3B8B-2C1C-C4FD33F2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7756C-8086-1114-B255-AB5B8ED4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53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F168-0110-67E9-7496-2818B474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C280AC-D2B8-FFB1-AFB5-8651EA879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921E5-2480-836A-660D-76D982E5B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7FA3F-EFCC-40E1-A244-85778D90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52025-5E36-35F8-FB94-61F71131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CB322-C0EB-A844-F277-021C0706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12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A3ED5-681C-E4FF-5AB5-6F268553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C7989-CA18-53A9-A91B-DBC47841B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3617-873F-DB59-7DE6-C21EBB0D9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9B8A8-F75C-40CD-A273-343B5A9EE544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F63EB-67E5-4F24-9A33-841DE1C6D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2651-9164-41A0-2E3C-2E58E22D2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C2422-9D96-420C-9952-DDB4ED1DA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3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57066"/>
            <a:ext cx="474652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Fantastic 4: Our Team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2573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team, Fantastic 4, is dedicated to developing a reliable and innovative gas detection system. We have combined our expertise in electronics, software, and chemistry to create a solution that can effectively identify and measure different gases.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Swam Singla  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6" name="Text 4"/>
          <p:cNvSpPr/>
          <p:nvPr/>
        </p:nvSpPr>
        <p:spPr>
          <a:xfrm>
            <a:off x="3500339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Shubham Goel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3500339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6339185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Inesh Dheer 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339185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9178032" y="373221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Shreyas Mehta</a:t>
            </a:r>
            <a:r>
              <a:rPr lang="en-US" sz="1833" b="1" dirty="0">
                <a:solidFill>
                  <a:srgbClr val="FFFFFF"/>
                </a:solidFill>
                <a:latin typeface="Saira" pitchFamily="34" charset="0"/>
                <a:ea typeface="Saira" pitchFamily="34" charset="-122"/>
                <a:cs typeface="Saira" pitchFamily="34" charset="-120"/>
              </a:rPr>
              <a:t> 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9178032" y="4216499"/>
            <a:ext cx="237132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9178032" y="4628456"/>
            <a:ext cx="23713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73F5F-2E90-23EC-2718-62D4BCC80C74}"/>
              </a:ext>
            </a:extLst>
          </p:cNvPr>
          <p:cNvSpPr/>
          <p:nvPr/>
        </p:nvSpPr>
        <p:spPr>
          <a:xfrm>
            <a:off x="10668000" y="6340305"/>
            <a:ext cx="1524000" cy="447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F1646-8FE3-0003-C26F-82577AF8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78BEED-2A79-E7A5-12A3-112F8324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A8410D-3B64-C6F7-7915-7F69968EC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26286"/>
          <a:stretch/>
        </p:blipFill>
        <p:spPr>
          <a:xfrm>
            <a:off x="1589459" y="378441"/>
            <a:ext cx="3565547" cy="9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E46A11-749E-D432-C2D2-D4C6F990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5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4499C7-43DE-239D-C405-EB5B4A9F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2" y="5954"/>
            <a:ext cx="12219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6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E209F-A63A-83A0-2DF1-9DAE4A23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C0EAE-CAC6-667D-EB2C-A3F4D69A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C0AB64-5238-FD9F-E56B-71739B2C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BA64B-9393-EAF8-9905-908CBC52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20" y="0"/>
            <a:ext cx="9269015" cy="5894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7BE02-AB3F-C155-0667-1039920AE030}"/>
              </a:ext>
            </a:extLst>
          </p:cNvPr>
          <p:cNvSpPr txBox="1"/>
          <p:nvPr/>
        </p:nvSpPr>
        <p:spPr>
          <a:xfrm>
            <a:off x="3923109" y="6009382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Site: https://www.pololu.com/file/0J309/MQ2.pdf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28EC-CED8-437B-8695-965CD4D7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35" y="6317158"/>
            <a:ext cx="15342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436CBD-76A0-3101-C191-03C4F5B5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4F5C8D-D5CB-DA7E-CF92-E8A2F77C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1C865-E3D9-E673-A926-3611DF5F3C60}"/>
              </a:ext>
            </a:extLst>
          </p:cNvPr>
          <p:cNvSpPr txBox="1"/>
          <p:nvPr/>
        </p:nvSpPr>
        <p:spPr>
          <a:xfrm>
            <a:off x="3077766" y="266242"/>
            <a:ext cx="5569780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33" dirty="0">
                <a:solidFill>
                  <a:schemeClr val="bg1"/>
                </a:solidFill>
                <a:highlight>
                  <a:srgbClr val="000000"/>
                </a:highlight>
              </a:rPr>
              <a:t>Week 1/2 - Data Collection (Raw Data) </a:t>
            </a:r>
            <a:endParaRPr lang="en-IN" sz="2333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4A2BC-94F8-1BD3-DB6F-BC2F8DF86284}"/>
              </a:ext>
            </a:extLst>
          </p:cNvPr>
          <p:cNvSpPr/>
          <p:nvPr/>
        </p:nvSpPr>
        <p:spPr>
          <a:xfrm>
            <a:off x="10598198" y="6357756"/>
            <a:ext cx="1524000" cy="447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94CA-B3B3-348E-E374-3AFEFC40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46" y="785813"/>
            <a:ext cx="8606666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88AFC4-9ADA-272F-1556-4A7F1100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AD4FB-DDF4-7EF4-FB37-550469A0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489" y="6366123"/>
            <a:ext cx="1534293" cy="45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0AE3E-CFDD-6AC8-03A5-49195B4E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59" y="3327798"/>
            <a:ext cx="5994543" cy="356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C75E1-FEB2-87AA-25A1-AD29B30FE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8500"/>
            <a:ext cx="6419173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A1BC1-CA86-B139-27D5-3501DF210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1"/>
            <a:ext cx="6096000" cy="3494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AA919-D25D-54B4-D132-535EDF2AA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6096000" cy="33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69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7F1DBF-F6D5-07E2-B93A-36BC6999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67453" cy="3321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0A3DD-6951-A47B-DD82-39920B8D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3269865"/>
            <a:ext cx="7417594" cy="35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7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E8E0C-18D1-C9E5-E485-CAC5EAAD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79" y="3429001"/>
            <a:ext cx="6478433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7214F-FFD7-07E3-98AE-3F472B41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1"/>
            <a:ext cx="5740179" cy="3428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F44E3-B7A3-58B6-A65A-22BD85F3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531" y="1"/>
            <a:ext cx="571356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8849B-C4C0-E111-2CF6-BB8D1136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509" y="6400760"/>
            <a:ext cx="1534293" cy="45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E46B1-D24B-3742-B2BD-2CD0278F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0"/>
            <a:ext cx="9055509" cy="67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6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4251F-0259-8B39-4134-25B7151F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29" y="6355536"/>
            <a:ext cx="1534293" cy="45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022F6F-8552-76A8-F450-91831C9F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75453-C37B-228C-375B-D5A8B26A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8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1028B-830F-9D3F-ECDE-5CF67BB6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707" y="6355537"/>
            <a:ext cx="15342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4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3909C-9A35-2CC1-5003-65C55A72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1672"/>
            <a:ext cx="9088438" cy="6816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3C799-5535-EFFF-4C70-2CD1EC2A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6394807"/>
            <a:ext cx="15342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1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58F544-F1F9-DE17-EBB5-78D988CAE52D}"/>
              </a:ext>
            </a:extLst>
          </p:cNvPr>
          <p:cNvSpPr txBox="1"/>
          <p:nvPr/>
        </p:nvSpPr>
        <p:spPr>
          <a:xfrm>
            <a:off x="3854377" y="1452919"/>
            <a:ext cx="3896592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Targets for next week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36963-B45B-71E0-8FDC-CD769DB0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07" y="6334971"/>
            <a:ext cx="1534293" cy="4572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73E20C-A5C0-AB0C-709A-FBE3927F7BFF}"/>
              </a:ext>
            </a:extLst>
          </p:cNvPr>
          <p:cNvGraphicFramePr>
            <a:graphicFrameLocks noGrp="1"/>
          </p:cNvGraphicFramePr>
          <p:nvPr/>
        </p:nvGraphicFramePr>
        <p:xfrm>
          <a:off x="3431709" y="2481375"/>
          <a:ext cx="4843318" cy="33147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43318">
                  <a:extLst>
                    <a:ext uri="{9D8B030D-6E8A-4147-A177-3AD203B41FA5}">
                      <a16:colId xmlns:a16="http://schemas.microsoft.com/office/drawing/2014/main" val="186668192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Objectives: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947094421"/>
                  </a:ext>
                </a:extLst>
              </a:tr>
              <a:tr h="281940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Integration of actuators: will try to integrate DHT 11 sensor (next slide for plot)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 lot of data collection will be done under controlled environment and a variety of different settings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 minimum viable GUI of the platform will be made.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Precise R(l) measurements will be made for future purposes and readings.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5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87365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79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DD367-6DFA-58AF-CA56-EF1F9E66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76" y="708422"/>
            <a:ext cx="4334442" cy="5762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708AD-B0C5-6FA2-B264-160A1E8D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57" y="6400760"/>
            <a:ext cx="1534293" cy="45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26EB8-5694-05B6-A6D8-A23CE9D04697}"/>
              </a:ext>
            </a:extLst>
          </p:cNvPr>
          <p:cNvSpPr txBox="1"/>
          <p:nvPr/>
        </p:nvSpPr>
        <p:spPr>
          <a:xfrm>
            <a:off x="648882" y="2869409"/>
            <a:ext cx="4846840" cy="656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67" dirty="0">
                <a:solidFill>
                  <a:schemeClr val="bg1"/>
                </a:solidFill>
              </a:rPr>
              <a:t>DHT 11 Integration plan:</a:t>
            </a:r>
            <a:endParaRPr lang="en-IN" sz="36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4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463D-70D7-F1D2-681F-E07F71FA8681}"/>
              </a:ext>
            </a:extLst>
          </p:cNvPr>
          <p:cNvSpPr txBox="1"/>
          <p:nvPr/>
        </p:nvSpPr>
        <p:spPr>
          <a:xfrm>
            <a:off x="4416136" y="411839"/>
            <a:ext cx="3267364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33" dirty="0">
                <a:solidFill>
                  <a:schemeClr val="bg1"/>
                </a:solidFill>
              </a:rPr>
              <a:t>Week 2 Report: </a:t>
            </a:r>
            <a:endParaRPr lang="en-IN" sz="3333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38D92-840D-D6EE-EE7C-1CD9CFB9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8" y="6377669"/>
            <a:ext cx="1534293" cy="45724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B2EE77-24A3-D2DE-CA0E-42AAF98B1044}"/>
              </a:ext>
            </a:extLst>
          </p:cNvPr>
          <p:cNvGraphicFramePr>
            <a:graphicFrameLocks noGrp="1"/>
          </p:cNvGraphicFramePr>
          <p:nvPr/>
        </p:nvGraphicFramePr>
        <p:xfrm>
          <a:off x="1610590" y="1522074"/>
          <a:ext cx="8970820" cy="394884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42705">
                  <a:extLst>
                    <a:ext uri="{9D8B030D-6E8A-4147-A177-3AD203B41FA5}">
                      <a16:colId xmlns:a16="http://schemas.microsoft.com/office/drawing/2014/main" val="2626999958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415547713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715530094"/>
                    </a:ext>
                  </a:extLst>
                </a:gridCol>
                <a:gridCol w="2242705">
                  <a:extLst>
                    <a:ext uri="{9D8B030D-6E8A-4147-A177-3AD203B41FA5}">
                      <a16:colId xmlns:a16="http://schemas.microsoft.com/office/drawing/2014/main" val="1762484679"/>
                    </a:ext>
                  </a:extLst>
                </a:gridCol>
              </a:tblGrid>
              <a:tr h="4113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Inesh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Shreyas 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Shubham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Swam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42620663"/>
                  </a:ext>
                </a:extLst>
              </a:tr>
              <a:tr h="353750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Wrote the main working code for the ESP32/MQ-2 sensor.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Made and setup the </a:t>
                      </a:r>
                      <a:r>
                        <a:rPr lang="en-US" sz="1500" dirty="0" err="1"/>
                        <a:t>ThingSpeak</a:t>
                      </a:r>
                      <a:r>
                        <a:rPr lang="en-US" sz="1500" dirty="0"/>
                        <a:t> channel which in turn made the graphical analysis possible.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Made this presentation.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Made Specific changes in code base (specifically header files) for shifting from Arduino to ESP32.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Checked For Calibration Methods in datasheet along with specific variable analysis.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Converted CSV data to graphically analyzable form. </a:t>
                      </a:r>
                      <a:endParaRPr lang="en-IN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Started working on the platform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endParaRPr lang="en-US" sz="1500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Figured out MQTT was successful in setting up “mosquito” broker and receiving data from ESP32 to flask server through the broker.</a:t>
                      </a:r>
                      <a:br>
                        <a:rPr lang="en-US" sz="1500" dirty="0"/>
                      </a:br>
                      <a:br>
                        <a:rPr lang="en-US" sz="1500" dirty="0"/>
                      </a:br>
                      <a:endParaRPr lang="en-IN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Datasheet analysis of MQ-2, calibrated ppm values using graphs of ppm vs log(</a:t>
                      </a:r>
                      <a:r>
                        <a:rPr lang="en-US" sz="1500" dirty="0" err="1"/>
                        <a:t>rs</a:t>
                      </a:r>
                      <a:r>
                        <a:rPr lang="en-US" sz="1500" dirty="0"/>
                        <a:t>/</a:t>
                      </a:r>
                      <a:r>
                        <a:rPr lang="en-US" sz="1500" dirty="0" err="1"/>
                        <a:t>ro</a:t>
                      </a:r>
                      <a:r>
                        <a:rPr lang="en-US" sz="1500" dirty="0"/>
                        <a:t>) given in datasheet.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5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500" dirty="0"/>
                        <a:t>Analysis of data collected(LPG, smoke and CO).</a:t>
                      </a:r>
                      <a:endParaRPr lang="en-IN" sz="15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3739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E463BC-C550-7BF7-02E6-13458891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C99D12-13B2-25C9-C922-3DA835F2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08" y="6377669"/>
            <a:ext cx="1534293" cy="45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60703-4AC4-2D91-1019-6B2A281D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637" y="140544"/>
            <a:ext cx="3803965" cy="28529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322E4-EEAB-EE3C-9E21-1A70F1DE2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7" y="3302000"/>
            <a:ext cx="4239182" cy="31793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8F65F-CA01-8856-EA91-1641B2A2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364" y="3377046"/>
            <a:ext cx="4371879" cy="3278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4C79E-EE0B-8F04-B915-9880B1EF2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46" y="140544"/>
            <a:ext cx="4150591" cy="28529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72EC7F-128C-C025-83E0-A109266489D6}"/>
              </a:ext>
            </a:extLst>
          </p:cNvPr>
          <p:cNvSpPr txBox="1"/>
          <p:nvPr/>
        </p:nvSpPr>
        <p:spPr>
          <a:xfrm>
            <a:off x="5385957" y="3111500"/>
            <a:ext cx="152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glimpse of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our work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9-17 at 2.41.54 AM">
            <a:hlinkClick r:id="" action="ppaction://media"/>
            <a:extLst>
              <a:ext uri="{FF2B5EF4-FFF2-40B4-BE49-F238E27FC236}">
                <a16:creationId xmlns:a16="http://schemas.microsoft.com/office/drawing/2014/main" id="{2E06D1C1-E75E-6D41-C748-4F95FE4F9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5193" y="63861"/>
            <a:ext cx="3880580" cy="6855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11298-349D-3A40-2D04-34E1E0EA3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489" y="6366123"/>
            <a:ext cx="15342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5F3EA-BCB3-F325-45F9-A7D68D5E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5" y="1531937"/>
            <a:ext cx="10866438" cy="2579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53636-628B-E5B7-39C6-8FEEB321F6AE}"/>
              </a:ext>
            </a:extLst>
          </p:cNvPr>
          <p:cNvSpPr txBox="1"/>
          <p:nvPr/>
        </p:nvSpPr>
        <p:spPr>
          <a:xfrm>
            <a:off x="2672954" y="4661298"/>
            <a:ext cx="6256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SITE : https://www.mouser.com/datasheet/2/321/605-00008-MQ-2-Datasheet-370464.pdf?srsltid=AfmBOoqtTlu7Vq4f_Cez8RST9gdqlQE1DE0eE3xeVSmNGci9Qd8Pf595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B6247-3173-E335-C737-EDAF62CA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416" y="6325771"/>
            <a:ext cx="1534293" cy="457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5651E8-D751-77A4-A843-DFBE446A12DB}"/>
              </a:ext>
            </a:extLst>
          </p:cNvPr>
          <p:cNvSpPr txBox="1"/>
          <p:nvPr/>
        </p:nvSpPr>
        <p:spPr>
          <a:xfrm>
            <a:off x="2726524" y="581115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</a:rPr>
              <a:t>Header Site Reference: https://github.com/labay11/MQ-2-sensor-library</a:t>
            </a:r>
          </a:p>
        </p:txBody>
      </p:sp>
    </p:spTree>
    <p:extLst>
      <p:ext uri="{BB962C8B-B14F-4D97-AF65-F5344CB8AC3E}">
        <p14:creationId xmlns:p14="http://schemas.microsoft.com/office/powerpoint/2010/main" val="274606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85E5-3960-BA86-A600-0C191383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928"/>
            <a:ext cx="12192000" cy="439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71FB7-0253-07EF-929E-85B0ED00E433}"/>
              </a:ext>
            </a:extLst>
          </p:cNvPr>
          <p:cNvSpPr txBox="1"/>
          <p:nvPr/>
        </p:nvSpPr>
        <p:spPr>
          <a:xfrm>
            <a:off x="3000375" y="5430143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dirty="0" err="1">
                <a:solidFill>
                  <a:schemeClr val="bg1"/>
                </a:solidFill>
              </a:rPr>
              <a:t>SITE:https</a:t>
            </a:r>
            <a:r>
              <a:rPr lang="en-IN" sz="1500" dirty="0">
                <a:solidFill>
                  <a:schemeClr val="bg1"/>
                </a:solidFill>
              </a:rPr>
              <a:t>://lastminuteengineers.com/mq2-gas-senser-arduino-tutorial/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E2EBE-F570-A3CF-30D0-39834587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275" y="6400760"/>
            <a:ext cx="15342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CB4E5-3B5F-FA13-F776-C7D5C9B5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346</Words>
  <Application>Microsoft Office PowerPoint</Application>
  <PresentationFormat>Widescreen</PresentationFormat>
  <Paragraphs>45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Saira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Inesh Dheer</dc:creator>
  <cp:lastModifiedBy>Inesh Dheer</cp:lastModifiedBy>
  <cp:revision>3</cp:revision>
  <dcterms:created xsi:type="dcterms:W3CDTF">2024-09-17T09:26:47Z</dcterms:created>
  <dcterms:modified xsi:type="dcterms:W3CDTF">2024-10-01T08:43:46Z</dcterms:modified>
</cp:coreProperties>
</file>